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7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894012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pl-P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00113" y="760413"/>
            <a:ext cx="4976812" cy="3732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1225"/>
            <a:ext cx="4949825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5625"/>
            <a:ext cx="29702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pl-P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9445625"/>
            <a:ext cx="28940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3E5DFAA6-71F6-40E0-8FB6-827FEFB6491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7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3CB37B-F88B-43B6-9FDE-A3B6B485B817}" type="slidenum">
              <a:rPr lang="pl-PL"/>
              <a:pPr/>
              <a:t>1</a:t>
            </a:fld>
            <a:endParaRPr lang="pl-PL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1BDE8F-34EA-4F14-A70A-D04566BA8246}" type="slidenum">
              <a:rPr lang="pl-PL"/>
              <a:pPr/>
              <a:t>10</a:t>
            </a:fld>
            <a:endParaRPr lang="pl-PL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356CA-EDDB-4ABC-A9CC-464EB649CB6C}" type="slidenum">
              <a:rPr lang="pl-PL"/>
              <a:pPr/>
              <a:t>11</a:t>
            </a:fld>
            <a:endParaRPr lang="pl-PL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3A333-6E3D-4016-B179-A6DE03B2988C}" type="slidenum">
              <a:rPr lang="pl-PL"/>
              <a:pPr/>
              <a:t>12</a:t>
            </a:fld>
            <a:endParaRPr lang="pl-PL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4EBF0A-D408-4965-99E7-E1BA68A88E7D}" type="slidenum">
              <a:rPr lang="pl-PL"/>
              <a:pPr/>
              <a:t>13</a:t>
            </a:fld>
            <a:endParaRPr lang="pl-PL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D3A404-8FF1-4FDA-9DB6-6B0AC0A8C993}" type="slidenum">
              <a:rPr lang="pl-PL"/>
              <a:pPr/>
              <a:t>14</a:t>
            </a:fld>
            <a:endParaRPr lang="pl-PL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010F18-F428-4E49-A016-5FC0C4A7D5BA}" type="slidenum">
              <a:rPr lang="pl-PL"/>
              <a:pPr/>
              <a:t>15</a:t>
            </a:fld>
            <a:endParaRPr lang="pl-PL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CBDE88-488E-441A-91CE-A87963AE4348}" type="slidenum">
              <a:rPr lang="pl-PL"/>
              <a:pPr/>
              <a:t>16</a:t>
            </a:fld>
            <a:endParaRPr lang="pl-PL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CC468F-4AA7-4534-B0B6-372AC986E447}" type="slidenum">
              <a:rPr lang="pl-PL"/>
              <a:pPr/>
              <a:t>17</a:t>
            </a:fld>
            <a:endParaRPr lang="pl-PL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E97BB-8262-4FFC-95A2-2C661269909A}" type="slidenum">
              <a:rPr lang="pl-PL"/>
              <a:pPr/>
              <a:t>18</a:t>
            </a:fld>
            <a:endParaRPr lang="pl-PL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590A18-F0F8-4065-BDA4-EF48FF05AA2E}" type="slidenum">
              <a:rPr lang="pl-PL"/>
              <a:pPr/>
              <a:t>19</a:t>
            </a:fld>
            <a:endParaRPr lang="pl-PL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F284D2-A9B2-46BC-9FC7-F1EEA37B4355}" type="slidenum">
              <a:rPr lang="pl-PL"/>
              <a:pPr/>
              <a:t>2</a:t>
            </a:fld>
            <a:endParaRPr lang="pl-PL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5507CC-E76C-4491-95E4-E3D30C042E10}" type="slidenum">
              <a:rPr lang="pl-PL"/>
              <a:pPr/>
              <a:t>20</a:t>
            </a:fld>
            <a:endParaRPr lang="pl-PL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8478D-92C0-45D8-9137-520E5E509598}" type="slidenum">
              <a:rPr lang="pl-PL"/>
              <a:pPr/>
              <a:t>21</a:t>
            </a:fld>
            <a:endParaRPr lang="pl-PL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A9C4FE-55A4-42D5-A81D-855F690C1A8E}" type="slidenum">
              <a:rPr lang="pl-PL"/>
              <a:pPr/>
              <a:t>22</a:t>
            </a:fld>
            <a:endParaRPr lang="pl-PL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247A0A-1168-4F6B-AC5D-AD5267EAB21D}" type="slidenum">
              <a:rPr lang="pl-PL"/>
              <a:pPr/>
              <a:t>23</a:t>
            </a:fld>
            <a:endParaRPr lang="pl-PL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3C11DA-CAB9-4990-B099-EB37AB4911D9}" type="slidenum">
              <a:rPr lang="pl-PL"/>
              <a:pPr/>
              <a:t>24</a:t>
            </a:fld>
            <a:endParaRPr lang="pl-PL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C237CB-E9A3-4881-A696-04CE34987F87}" type="slidenum">
              <a:rPr lang="pl-PL"/>
              <a:pPr/>
              <a:t>25</a:t>
            </a:fld>
            <a:endParaRPr lang="pl-PL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1C2453-61FF-447B-9BB0-1DDC9430A6BB}" type="slidenum">
              <a:rPr lang="pl-PL"/>
              <a:pPr/>
              <a:t>26</a:t>
            </a:fld>
            <a:endParaRPr lang="pl-PL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B9C09-B734-451E-93E3-A9955329D9B9}" type="slidenum">
              <a:rPr lang="pl-PL"/>
              <a:pPr/>
              <a:t>27</a:t>
            </a:fld>
            <a:endParaRPr lang="pl-PL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67B819-9203-4200-AE64-E1E64D1B1586}" type="slidenum">
              <a:rPr lang="pl-PL"/>
              <a:pPr/>
              <a:t>28</a:t>
            </a:fld>
            <a:endParaRPr lang="pl-PL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90FA95-26DF-4E9C-ADB1-44593147F2D3}" type="slidenum">
              <a:rPr lang="pl-PL"/>
              <a:pPr/>
              <a:t>29</a:t>
            </a:fld>
            <a:endParaRPr lang="pl-PL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5596C1-4902-40B6-AFD6-9C80DF341124}" type="slidenum">
              <a:rPr lang="pl-PL"/>
              <a:pPr/>
              <a:t>3</a:t>
            </a:fld>
            <a:endParaRPr lang="pl-PL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66100-0EA6-4508-B367-DD5C83D1ACBF}" type="slidenum">
              <a:rPr lang="pl-PL"/>
              <a:pPr/>
              <a:t>30</a:t>
            </a:fld>
            <a:endParaRPr lang="pl-PL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489C52-6ED9-4BF9-9588-A6C61143FCCD}" type="slidenum">
              <a:rPr lang="pl-PL"/>
              <a:pPr/>
              <a:t>31</a:t>
            </a:fld>
            <a:endParaRPr lang="pl-PL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74AE19-F84D-4044-B40D-52B661CB8365}" type="slidenum">
              <a:rPr lang="pl-PL"/>
              <a:pPr/>
              <a:t>32</a:t>
            </a:fld>
            <a:endParaRPr lang="pl-PL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FBA2B1-DC75-456B-AC77-CDB2CABDA531}" type="slidenum">
              <a:rPr lang="pl-PL"/>
              <a:pPr/>
              <a:t>33</a:t>
            </a:fld>
            <a:endParaRPr lang="pl-PL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B421D5-A40D-4398-A75D-1338A9A3DBD8}" type="slidenum">
              <a:rPr lang="pl-PL"/>
              <a:pPr/>
              <a:t>34</a:t>
            </a:fld>
            <a:endParaRPr lang="pl-PL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C11980-8FFA-40C1-9400-C0F055E6E87B}" type="slidenum">
              <a:rPr lang="pl-PL"/>
              <a:pPr/>
              <a:t>35</a:t>
            </a:fld>
            <a:endParaRPr lang="pl-PL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83AC3E-331E-47B5-96A9-E7247532D3B8}" type="slidenum">
              <a:rPr lang="pl-PL"/>
              <a:pPr/>
              <a:t>36</a:t>
            </a:fld>
            <a:endParaRPr lang="pl-PL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E17E7-9D05-4B4E-925A-606E5BB28B3E}" type="slidenum">
              <a:rPr lang="pl-PL"/>
              <a:pPr/>
              <a:t>4</a:t>
            </a:fld>
            <a:endParaRPr lang="pl-PL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AB0493-5E6E-4673-96D3-B999BBE1C033}" type="slidenum">
              <a:rPr lang="pl-PL"/>
              <a:pPr/>
              <a:t>5</a:t>
            </a:fld>
            <a:endParaRPr lang="pl-PL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D99BFC-8606-4A81-8378-4421099526AB}" type="slidenum">
              <a:rPr lang="pl-PL"/>
              <a:pPr/>
              <a:t>6</a:t>
            </a:fld>
            <a:endParaRPr lang="pl-PL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2AB184-9F7C-4283-82D2-C87DEC8F24AF}" type="slidenum">
              <a:rPr lang="pl-PL"/>
              <a:pPr/>
              <a:t>7</a:t>
            </a:fld>
            <a:endParaRPr lang="pl-PL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B16A2A-8D6B-4555-B046-063300BE529F}" type="slidenum">
              <a:rPr lang="pl-PL"/>
              <a:pPr/>
              <a:t>8</a:t>
            </a:fld>
            <a:endParaRPr lang="pl-PL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7A1957-FCA2-475F-9846-EC42CA777E07}" type="slidenum">
              <a:rPr lang="pl-PL"/>
              <a:pPr/>
              <a:t>9</a:t>
            </a:fld>
            <a:endParaRPr lang="pl-PL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00113" y="760413"/>
            <a:ext cx="4978400" cy="373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14400" y="4721225"/>
            <a:ext cx="4951413" cy="4495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71A01B-AFB3-49BF-9011-71F7DEDC035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61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E735CA-B425-46B5-993F-FEC32C4CB01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469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D31337-CCCA-475A-88AA-F38361C6B95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36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CD6695-1DEF-40FD-9A25-1C2B1CC2F9B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654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C039B4-C2A5-4BBF-8A9C-418080DB3BB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2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43E621-607E-41DE-98F3-B018282F8A5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3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BC22FC-17C3-4BB3-A5CD-E124E77E29B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93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19F62E-03C9-4DC0-8FC6-36AD21EF3DB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108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AC65DC-2B6D-4E76-8F1D-25F204A51D2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32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760CC2-2239-4F85-ACCA-343505589B3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42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053C84-6FDF-4945-8B2C-550A4CEB941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93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684552BD-4FFF-4C7D-AE75-9E185D2854F5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Times New Roman" pitchFamily="18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19.jpeg"/><Relationship Id="rId26" Type="http://schemas.openxmlformats.org/officeDocument/2006/relationships/image" Target="../media/image25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8.png"/><Relationship Id="rId25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4.png"/><Relationship Id="rId24" Type="http://schemas.openxmlformats.org/officeDocument/2006/relationships/image" Target="../media/image23.png"/><Relationship Id="rId5" Type="http://schemas.openxmlformats.org/officeDocument/2006/relationships/image" Target="../media/image1.jpeg"/><Relationship Id="rId15" Type="http://schemas.openxmlformats.org/officeDocument/2006/relationships/image" Target="../media/image18.png"/><Relationship Id="rId23" Type="http://schemas.openxmlformats.org/officeDocument/2006/relationships/image" Target="../media/image22.jpeg"/><Relationship Id="rId10" Type="http://schemas.openxmlformats.org/officeDocument/2006/relationships/image" Target="../media/image13.png"/><Relationship Id="rId19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4.wmf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Relationship Id="rId9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incoming@erasmus.umk.pl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hyperlink" Target="mailto:outgoing@erasmus.umk.p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9600" y="2276475"/>
            <a:ext cx="803116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FF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000">
              <a:solidFill>
                <a:srgbClr val="FFFF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NICOLAUS  COPERNICUS  UNIVERSITY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 Toruń</a:t>
            </a:r>
            <a:r>
              <a:rPr lang="en-GB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en-GB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en-GB" sz="3400">
              <a:solidFill>
                <a:srgbClr val="FFFF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868863"/>
            <a:ext cx="15414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868863"/>
            <a:ext cx="1487487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89588"/>
            <a:ext cx="118586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Internationalisation and QA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External opportunities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Magna Charta Universitatum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Bologna Process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NCU among signatories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2963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48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Internationalisation and QA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External opportunities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8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New Higher Education Act – March 2011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Training effects in focus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Learning outcomes as determinant of quality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Rector responsible for QA mechanisms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Monitoring of graduates’ careers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Courses in response to labour market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Cooperation and advising of companies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Mobility strongly supported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437063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3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Internationalisation and QA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External opportunities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8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Polish Accreditation Committee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N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ew tasks – learning outcomes and teaching effects</a:t>
            </a:r>
            <a:r>
              <a:rPr lang="pl-PL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in the focus</a:t>
            </a:r>
          </a:p>
          <a:p>
            <a:pPr>
              <a:spcBef>
                <a:spcPts val="3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Acreditation at NCU – PKA 45 courses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	 	-  UKA 4 courses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2963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850" y="1981200"/>
            <a:ext cx="818673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NCU - Assumptions of internationalisation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Aim: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opening to external world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preparation of graduates for European labour market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input to innovative technology</a:t>
            </a:r>
          </a:p>
          <a:p>
            <a:pPr marL="457200" lvl="1" indent="0">
              <a:spcBef>
                <a:spcPts val="300"/>
              </a:spcBef>
              <a:buClr>
                <a:srgbClr val="969696"/>
              </a:buClr>
              <a:buSzPct val="60000"/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Tools: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student &amp; staff exchange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 R&amp;D projects</a:t>
            </a:r>
          </a:p>
          <a:p>
            <a:pPr marL="457200" lvl="1" indent="0"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quality policy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Key documents for internationalisation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Internal opportunities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Mission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„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The University is aiming at the highest quality of education, scientific research, clinical practice and artistic creativity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”.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89588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Key documents for internationalisation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Internal opportunities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 b="1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spcBef>
                <a:spcPts val="8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New Strategy Statement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“The University as an HEI of European Dimension”</a:t>
            </a:r>
            <a:r>
              <a:rPr lang="pl-PL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The University i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s “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w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illing to adapt the structure of education to the requirements of the Bologna Declaration.”</a:t>
            </a:r>
            <a:r>
              <a:rPr lang="pl-PL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The university as a „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leader of education and research in the region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”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89363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1981200"/>
            <a:ext cx="853440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Organisations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>
                <a:solidFill>
                  <a:srgbClr val="FA5C64"/>
                </a:solidFill>
                <a:latin typeface="Tahoma" pitchFamily="34" charset="0"/>
                <a:ea typeface="Microsoft YaHei" charset="0"/>
                <a:cs typeface="Microsoft YaHei" charset="0"/>
              </a:rPr>
              <a:t>EUA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– Association of European Institutions of   		Higher Education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>
                <a:solidFill>
                  <a:srgbClr val="FA5C64"/>
                </a:solidFill>
                <a:latin typeface="Tahoma" pitchFamily="34" charset="0"/>
                <a:ea typeface="Microsoft YaHei" charset="0"/>
                <a:cs typeface="Microsoft YaHei" charset="0"/>
              </a:rPr>
              <a:t>EAIE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– Auropean Association for International 	Education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>
                <a:solidFill>
                  <a:srgbClr val="FA5C64"/>
                </a:solidFill>
                <a:latin typeface="Tahoma" pitchFamily="34" charset="0"/>
                <a:ea typeface="Microsoft YaHei" charset="0"/>
                <a:cs typeface="Microsoft YaHei" charset="0"/>
              </a:rPr>
              <a:t>LEO-NET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– Leonardo Network for Academic 	Mobility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National</a:t>
            </a:r>
          </a:p>
          <a:p>
            <a:pPr marL="914400" lvl="2" indent="-531813">
              <a:lnSpc>
                <a:spcPct val="50000"/>
              </a:lnSpc>
              <a:spcBef>
                <a:spcPts val="1500"/>
              </a:spcBef>
              <a:buClrTx/>
              <a:buSzPct val="5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EF7F57"/>
                </a:solidFill>
                <a:latin typeface="Tahoma" pitchFamily="34" charset="0"/>
                <a:ea typeface="Microsoft YaHei" charset="0"/>
                <a:cs typeface="Microsoft YaHei" charset="0"/>
              </a:rPr>
              <a:t>      </a:t>
            </a:r>
            <a:r>
              <a:rPr lang="pl-PL">
                <a:solidFill>
                  <a:srgbClr val="FA5C64"/>
                </a:solidFill>
                <a:latin typeface="Tahoma" pitchFamily="34" charset="0"/>
                <a:ea typeface="Microsoft YaHei" charset="0"/>
                <a:cs typeface="Microsoft YaHei" charset="0"/>
              </a:rPr>
              <a:t>KRASP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– Conference of Rectors      </a:t>
            </a:r>
          </a:p>
          <a:p>
            <a:pPr marL="914400" lvl="2" indent="-531813">
              <a:lnSpc>
                <a:spcPct val="50000"/>
              </a:lnSpc>
              <a:spcBef>
                <a:spcPts val="1500"/>
              </a:spcBef>
              <a:buClrTx/>
              <a:buSzPct val="5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A5C64"/>
                </a:solidFill>
                <a:latin typeface="Tahoma" pitchFamily="34" charset="0"/>
                <a:ea typeface="Microsoft YaHei" charset="0"/>
                <a:cs typeface="Microsoft YaHei" charset="0"/>
              </a:rPr>
              <a:t>      IROs FORUM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– network of exchange offices of leading Polish universities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74638" lvl="1" indent="19050" algn="ctr">
              <a:spcBef>
                <a:spcPts val="225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 co-operation - structures</a:t>
            </a:r>
          </a:p>
          <a:p>
            <a:pPr marL="274638" lvl="1" indent="19050">
              <a:spcBef>
                <a:spcPts val="200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Administrative units</a:t>
            </a:r>
          </a:p>
          <a:p>
            <a:pPr marL="482600" lvl="2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r>
              <a:rPr lang="pl-PL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International Relations Office</a:t>
            </a:r>
          </a:p>
          <a:p>
            <a:pPr marL="482600" lvl="2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r>
              <a:rPr lang="pl-PL" b="1">
                <a:solidFill>
                  <a:srgbClr val="FF99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International Programmes Office</a:t>
            </a:r>
          </a:p>
          <a:p>
            <a:pPr marL="482600" lvl="2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b="1">
                <a:solidFill>
                  <a:srgbClr val="FF99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r>
              <a:rPr lang="pl-PL">
                <a:solidFill>
                  <a:srgbClr val="00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Admissions and Student Affairs</a:t>
            </a:r>
          </a:p>
          <a:p>
            <a:pPr marL="482600" lvl="2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00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Recruitment Office for Medicine in English</a:t>
            </a:r>
          </a:p>
          <a:p>
            <a:pPr marL="482600" lvl="2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Career Service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244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74638" lvl="1" indent="19050" algn="ctr">
              <a:spcBef>
                <a:spcPts val="225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 co-operation - structures</a:t>
            </a:r>
          </a:p>
          <a:p>
            <a:pPr marL="274638" lvl="1" indent="19050">
              <a:spcBef>
                <a:spcPts val="175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28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Rector’s Plenipotentiaries</a:t>
            </a:r>
          </a:p>
          <a:p>
            <a:pPr marL="274638" lvl="1" indent="19050">
              <a:spcBef>
                <a:spcPts val="150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</a:t>
            </a: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coordinator of the Bologna Process</a:t>
            </a:r>
          </a:p>
          <a:p>
            <a:pPr marL="274638" lvl="1" indent="19050">
              <a:spcBef>
                <a:spcPts val="150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coordinator of ECTS</a:t>
            </a:r>
          </a:p>
          <a:p>
            <a:pPr marL="274638" lvl="1" indent="19050">
              <a:spcBef>
                <a:spcPts val="150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coordinator of internationalisation of studies</a:t>
            </a:r>
          </a:p>
          <a:p>
            <a:pPr marL="274638" lvl="1" indent="19050">
              <a:spcBef>
                <a:spcPts val="150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coordinator for international students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244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74638" lvl="1" indent="19050" algn="ctr">
              <a:spcBef>
                <a:spcPts val="225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 co-operation</a:t>
            </a:r>
          </a:p>
          <a:p>
            <a:pPr marL="274638" lvl="1" indent="19050">
              <a:spcBef>
                <a:spcPts val="1750"/>
              </a:spcBef>
              <a:buClrTx/>
              <a:buSzPct val="55000"/>
              <a:buFontTx/>
              <a:buNone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28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IRO:</a:t>
            </a:r>
          </a:p>
          <a:p>
            <a:pPr marL="482600" lvl="2" indent="0">
              <a:lnSpc>
                <a:spcPct val="5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44 partnership agreements</a:t>
            </a:r>
          </a:p>
          <a:p>
            <a:pPr marL="852488" lvl="3" indent="-177800">
              <a:lnSpc>
                <a:spcPct val="5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1800" b="1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Oldenburg</a:t>
            </a:r>
            <a:r>
              <a:rPr lang="pl-PL" sz="18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, Goettingen, Greifswald, Rostock</a:t>
            </a: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</a:p>
          <a:p>
            <a:pPr marL="852488" lvl="3" indent="-177800">
              <a:lnSpc>
                <a:spcPct val="50000"/>
              </a:lnSpc>
              <a:spcBef>
                <a:spcPts val="112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18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Angers, Padova, Ferrara </a:t>
            </a:r>
          </a:p>
          <a:p>
            <a:pPr marL="852488" lvl="3" indent="-177800">
              <a:lnSpc>
                <a:spcPct val="50000"/>
              </a:lnSpc>
              <a:spcBef>
                <a:spcPts val="112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18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USA, Taiwan, Japan, Korea,</a:t>
            </a:r>
          </a:p>
          <a:p>
            <a:pPr marL="482600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2200 outgoing persons/year</a:t>
            </a:r>
          </a:p>
          <a:p>
            <a:pPr marL="482600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570 incoming /year</a:t>
            </a:r>
          </a:p>
          <a:p>
            <a:pPr marL="482600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274638" algn="l"/>
                <a:tab pos="1189038" algn="l"/>
                <a:tab pos="2103438" algn="l"/>
                <a:tab pos="3017838" algn="l"/>
                <a:tab pos="3932238" algn="l"/>
                <a:tab pos="4846638" algn="l"/>
                <a:tab pos="5761038" algn="l"/>
                <a:tab pos="6675438" algn="l"/>
                <a:tab pos="7589838" algn="l"/>
                <a:tab pos="8504238" algn="l"/>
                <a:tab pos="9418638" algn="l"/>
                <a:tab pos="10333038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student exchange:  480 out and 120 in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149725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1484313"/>
            <a:ext cx="858837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3675" lvl="1" indent="-1588">
              <a:spcBef>
                <a:spcPts val="750"/>
              </a:spcBef>
              <a:buClrTx/>
              <a:buSzPct val="55000"/>
              <a:buFontTx/>
              <a:buNone/>
              <a:tabLst>
                <a:tab pos="193675" algn="l"/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</a:pPr>
            <a:r>
              <a:rPr lang="pl-PL" sz="2800" b="1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r>
              <a:rPr lang="pl-PL" sz="1200" b="1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</a:p>
          <a:p>
            <a:pPr marL="193675" lvl="1" indent="-1588">
              <a:spcBef>
                <a:spcPts val="2125"/>
              </a:spcBef>
              <a:buClrTx/>
              <a:buSzPct val="55000"/>
              <a:buFontTx/>
              <a:buNone/>
              <a:tabLst>
                <a:tab pos="193675" algn="l"/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Internationalisation - where are we now?</a:t>
            </a:r>
          </a:p>
          <a:p>
            <a:pPr marL="574675" lvl="2" indent="0">
              <a:lnSpc>
                <a:spcPct val="60000"/>
              </a:lnSpc>
              <a:spcBef>
                <a:spcPts val="17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193675" algn="l"/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</a:pPr>
            <a:endParaRPr lang="pl-PL" sz="2800">
              <a:solidFill>
                <a:srgbClr val="00FFCC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17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193675" algn="l"/>
                <a:tab pos="1108075" algn="l"/>
                <a:tab pos="2022475" algn="l"/>
                <a:tab pos="2936875" algn="l"/>
                <a:tab pos="3851275" algn="l"/>
                <a:tab pos="4765675" algn="l"/>
                <a:tab pos="5680075" algn="l"/>
                <a:tab pos="6594475" algn="l"/>
                <a:tab pos="7508875" algn="l"/>
                <a:tab pos="8423275" algn="l"/>
                <a:tab pos="9337675" algn="l"/>
                <a:tab pos="10252075" algn="l"/>
              </a:tabLst>
            </a:pPr>
            <a:endParaRPr lang="pl-PL" sz="2800">
              <a:solidFill>
                <a:srgbClr val="00FFCC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437063"/>
            <a:ext cx="10985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876925"/>
            <a:ext cx="12573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792163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2701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-987425" y="739775"/>
            <a:ext cx="9144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97425"/>
            <a:ext cx="1439862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2768600" y="1973263"/>
            <a:ext cx="163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52963"/>
            <a:ext cx="1079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1296987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12954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6227763" y="5084763"/>
          <a:ext cx="11509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r:id="rId16" imgW="1181265" imgH="695238" progId="">
                  <p:embed/>
                </p:oleObj>
              </mc:Choice>
              <mc:Fallback>
                <p:oleObj r:id="rId16" imgW="1181265" imgH="695238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084763"/>
                        <a:ext cx="1150937" cy="6746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3463"/>
            <a:ext cx="10795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661025"/>
            <a:ext cx="9334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3657600" y="5638800"/>
          <a:ext cx="7620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20" imgW="2886478" imgH="3095238" progId="">
                  <p:embed/>
                </p:oleObj>
              </mc:Choice>
              <mc:Fallback>
                <p:oleObj r:id="rId20" imgW="2886478" imgH="3095238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638800"/>
                        <a:ext cx="762000" cy="809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876925"/>
            <a:ext cx="838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715000"/>
            <a:ext cx="1028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72072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3419475" y="4808538"/>
            <a:ext cx="11118850" cy="4097337"/>
            <a:chOff x="2154" y="3029"/>
            <a:chExt cx="7004" cy="2581"/>
          </a:xfrm>
        </p:grpSpPr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2182" y="3029"/>
              <a:ext cx="853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3036" y="3029"/>
              <a:ext cx="225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5295" y="3029"/>
              <a:ext cx="2359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7655" y="3029"/>
              <a:ext cx="1307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ct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2182" y="3432"/>
              <a:ext cx="24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2425" y="3432"/>
              <a:ext cx="1617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4043" y="3432"/>
              <a:ext cx="234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6386" y="3432"/>
              <a:ext cx="2064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8451" y="3432"/>
              <a:ext cx="455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2182" y="3848"/>
              <a:ext cx="3219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5402" y="3848"/>
              <a:ext cx="367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2182" y="4288"/>
              <a:ext cx="321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5402" y="4288"/>
              <a:ext cx="367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182" y="4288"/>
              <a:ext cx="321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5402" y="4288"/>
              <a:ext cx="367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2182" y="4288"/>
              <a:ext cx="3219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5402" y="4288"/>
              <a:ext cx="3672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182" y="4796"/>
              <a:ext cx="321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5402" y="4796"/>
              <a:ext cx="367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2182" y="4796"/>
              <a:ext cx="371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2554" y="4796"/>
              <a:ext cx="1088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643" y="4796"/>
              <a:ext cx="1791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5435" y="4796"/>
              <a:ext cx="1512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6948" y="4796"/>
              <a:ext cx="1402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8351" y="4796"/>
              <a:ext cx="499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182" y="5208"/>
              <a:ext cx="3706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5889" y="5208"/>
              <a:ext cx="318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l-PL" sz="1200">
                  <a:solidFill>
                    <a:srgbClr val="FFFFFF"/>
                  </a:solidFill>
                  <a:latin typeface="Arial Unicode MS" pitchFamily="34" charset="-128"/>
                  <a:cs typeface="Times New Roman" pitchFamily="18" charset="0"/>
                </a:rPr>
                <a:t> </a:t>
              </a:r>
            </a:p>
            <a:p>
              <a:pPr algn="r" eaLnBrk="0" hangingPunct="0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154" y="5611"/>
              <a:ext cx="29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2453" y="5611"/>
              <a:ext cx="12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582" y="5611"/>
              <a:ext cx="481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3064" y="5611"/>
              <a:ext cx="662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3727" y="5611"/>
              <a:ext cx="399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4127" y="5611"/>
              <a:ext cx="1251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5379" y="5611"/>
              <a:ext cx="5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5430" y="5611"/>
              <a:ext cx="14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5575" y="5611"/>
              <a:ext cx="341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5917" y="5611"/>
              <a:ext cx="608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6526" y="5611"/>
              <a:ext cx="617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7144" y="5611"/>
              <a:ext cx="65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7795" y="5611"/>
              <a:ext cx="807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8603" y="5611"/>
              <a:ext cx="43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8647" y="5611"/>
              <a:ext cx="511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-1331913" y="5516563"/>
            <a:ext cx="91440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200">
                <a:solidFill>
                  <a:srgbClr val="FFFFFF"/>
                </a:solidFill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1200">
              <a:solidFill>
                <a:srgbClr val="FFFFFF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4165" name="Rectangle 69"/>
          <p:cNvSpPr>
            <a:spLocks noChangeArrowheads="1"/>
          </p:cNvSpPr>
          <p:nvPr/>
        </p:nvSpPr>
        <p:spPr bwMode="auto">
          <a:xfrm>
            <a:off x="3708400" y="306863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66" name="Picture 7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76700"/>
            <a:ext cx="11207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" name="Picture 7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24400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95288" y="1981200"/>
            <a:ext cx="8443912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58775" lvl="1" indent="-166688" algn="ctr">
              <a:spcBef>
                <a:spcPts val="225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 IPO - European Research Programmes</a:t>
            </a:r>
          </a:p>
          <a:p>
            <a:pPr marL="358775" lvl="1" indent="-166688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Over 150 international projects</a:t>
            </a:r>
          </a:p>
          <a:p>
            <a:pPr marL="358775" lvl="1" indent="-166688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13 projects in 6FP</a:t>
            </a:r>
          </a:p>
          <a:p>
            <a:pPr marL="358775" lvl="1" indent="-166688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7 projects in 7FP</a:t>
            </a:r>
          </a:p>
          <a:p>
            <a:pPr marL="358775" lvl="1" indent="-166688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eContent+, Nature, Culture, Nato, Daphne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4663"/>
            <a:ext cx="22098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57563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3850" y="1981200"/>
            <a:ext cx="864076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58775" lvl="1" indent="-166688" algn="ctr">
              <a:spcBef>
                <a:spcPts val="225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IPO - European Educational Programmes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Leonardo da Vinci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TEMPUS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EEA and Norway grants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LLP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	Grundtvig, Comenius	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	Virtual campus</a:t>
            </a:r>
          </a:p>
          <a:p>
            <a:pPr marL="358775" lvl="1" indent="-166688">
              <a:spcBef>
                <a:spcPts val="1500"/>
              </a:spcBef>
              <a:buClrTx/>
              <a:buSzPct val="55000"/>
              <a:buFontTx/>
              <a:buNone/>
              <a:tabLst>
                <a:tab pos="358775" algn="l"/>
                <a:tab pos="1273175" algn="l"/>
                <a:tab pos="2187575" algn="l"/>
                <a:tab pos="3101975" algn="l"/>
                <a:tab pos="4016375" algn="l"/>
                <a:tab pos="4930775" algn="l"/>
                <a:tab pos="5845175" algn="l"/>
                <a:tab pos="6759575" algn="l"/>
                <a:tab pos="7673975" algn="l"/>
                <a:tab pos="8588375" algn="l"/>
                <a:tab pos="9502775" algn="l"/>
                <a:tab pos="10417175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			IP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24384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6713" lvl="1" indent="19050" algn="ctr">
              <a:spcBef>
                <a:spcPts val="2250"/>
              </a:spcBef>
              <a:buClrTx/>
              <a:buSzPct val="55000"/>
              <a:buFontTx/>
              <a:buNone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ERASMUS</a:t>
            </a:r>
          </a:p>
          <a:p>
            <a:pPr marL="3667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Code PL TORUN01</a:t>
            </a:r>
          </a:p>
          <a:p>
            <a:pPr marL="3667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Extended Erasmus University Charter</a:t>
            </a:r>
          </a:p>
          <a:p>
            <a:pPr marL="366713" lvl="1" indent="19050">
              <a:spcBef>
                <a:spcPts val="1875"/>
              </a:spcBef>
              <a:buClrTx/>
              <a:buSzPct val="55000"/>
              <a:buFontTx/>
              <a:buNone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number 46657 </a:t>
            </a: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"/>
            <a:ext cx="4953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6713" lvl="1" indent="19050" algn="ctr">
              <a:spcBef>
                <a:spcPts val="2250"/>
              </a:spcBef>
              <a:buClrTx/>
              <a:buSzPct val="55000"/>
              <a:buFontTx/>
              <a:buNone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ERASMUS</a:t>
            </a:r>
          </a:p>
          <a:p>
            <a:pPr marL="3667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CC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In the Programme from 1998/9</a:t>
            </a: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00FFCC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over 3200 outgoing students</a:t>
            </a: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66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over 800 incoming students</a:t>
            </a: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over 500 outgoing staff members</a:t>
            </a: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366713" algn="l"/>
                <a:tab pos="1281113" algn="l"/>
                <a:tab pos="2195513" algn="l"/>
                <a:tab pos="3109913" algn="l"/>
                <a:tab pos="4024313" algn="l"/>
                <a:tab pos="4938713" algn="l"/>
                <a:tab pos="5853113" algn="l"/>
                <a:tab pos="6767513" algn="l"/>
                <a:tab pos="7681913" algn="l"/>
                <a:tab pos="8596313" algn="l"/>
                <a:tab pos="9510713" algn="l"/>
                <a:tab pos="10425113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"/>
            <a:ext cx="49530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7432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188" y="2205038"/>
            <a:ext cx="822960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889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pl-PL" sz="3000">
                <a:solidFill>
                  <a:srgbClr val="FFCC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 </a:t>
            </a: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277 partner universities in 2011/12</a:t>
            </a:r>
          </a:p>
          <a:p>
            <a:pPr marL="1889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 420 outgoing students + 50 placements</a:t>
            </a:r>
          </a:p>
          <a:p>
            <a:pPr marL="1889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 120 incoming students</a:t>
            </a:r>
          </a:p>
          <a:p>
            <a:pPr marL="1889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 ~50 teachers exchange</a:t>
            </a:r>
          </a:p>
          <a:p>
            <a:pPr marL="188913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pl-PL" sz="3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~12 staff training mobility</a:t>
            </a:r>
          </a:p>
          <a:p>
            <a:pPr marL="398463" lvl="2" indent="0">
              <a:lnSpc>
                <a:spcPct val="90000"/>
              </a:lnSpc>
              <a:spcBef>
                <a:spcPts val="750"/>
              </a:spcBef>
              <a:buClr>
                <a:srgbClr val="969696"/>
              </a:buClr>
              <a:buSzPct val="50000"/>
              <a:buFont typeface="Wingdings" pitchFamily="2" charset="2"/>
              <a:buNone/>
              <a:tabLst>
                <a:tab pos="188913" algn="l"/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pl-PL" sz="3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"/>
            <a:ext cx="2133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5125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2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6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>
                <a:srgbClr val="969696"/>
              </a:buClr>
              <a:buSzPct val="50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en-GB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14400" y="2133600"/>
            <a:ext cx="6172200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2000"/>
              </a:spcBef>
              <a:buClrTx/>
              <a:buSzPct val="6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What we offer</a:t>
            </a:r>
            <a:r>
              <a:rPr lang="en-GB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  <a:r>
              <a:rPr lang="pl-PL" sz="32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: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</a:t>
            </a:r>
            <a:r>
              <a:rPr lang="pl-PL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P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O</a:t>
            </a:r>
            <a:r>
              <a:rPr lang="pl-PL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service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Faculty co-ordinators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ECTS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University accommodation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Course</a:t>
            </a:r>
            <a:r>
              <a:rPr lang="pl-PL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</a:t>
            </a:r>
            <a:r>
              <a:rPr lang="en-GB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of Polish</a:t>
            </a:r>
          </a:p>
          <a:p>
            <a:pPr marL="457200" lvl="1" indent="-258763">
              <a:spcBef>
                <a:spcPts val="1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0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EILC</a:t>
            </a:r>
          </a:p>
          <a:p>
            <a:pPr marL="457200" lvl="1" indent="-258763">
              <a:spcBef>
                <a:spcPts val="1250"/>
              </a:spcBef>
              <a:buClrTx/>
              <a:buSzPct val="55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2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013075"/>
            <a:ext cx="23749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92663"/>
            <a:ext cx="2232025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5125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2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6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>
                <a:srgbClr val="969696"/>
              </a:buClr>
              <a:buSzPct val="50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en-GB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90600" y="2362200"/>
            <a:ext cx="7620000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Courses in foreign languages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Student mentors 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Orientation </a:t>
            </a: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weeks 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Social </a:t>
            </a: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&amp; integration </a:t>
            </a:r>
            <a:r>
              <a:rPr lang="en-GB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programme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Intercultural training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ESN &amp; student coordinator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Evaluation</a:t>
            </a:r>
            <a:r>
              <a:rPr lang="en-GB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questionnaire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38688"/>
            <a:ext cx="237648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2992438"/>
            <a:ext cx="20859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5125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2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6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>
                <a:srgbClr val="969696"/>
              </a:buClr>
              <a:buSzPct val="50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en-GB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990600" y="2362200"/>
            <a:ext cx="76200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>
              <a:spcBef>
                <a:spcPts val="200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 sz="3200">
                <a:solidFill>
                  <a:srgbClr val="FFFF00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NEW!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On-line recruitment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Complex exchange management in USOS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Use of MOODLE platform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Counselling in English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Health&amp;safety package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ECTS grading scale </a:t>
            </a:r>
          </a:p>
          <a:p>
            <a:pPr marL="914400" lvl="2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pl-PL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3025"/>
            <a:ext cx="22320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22500"/>
            <a:ext cx="23050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1981200"/>
            <a:ext cx="822960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365125" lvl="1" indent="19050"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60000"/>
              </a:lnSpc>
              <a:spcBef>
                <a:spcPts val="1875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000">
              <a:solidFill>
                <a:srgbClr val="00FFCC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00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2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spcBef>
                <a:spcPts val="2250"/>
              </a:spcBef>
              <a:buClr>
                <a:srgbClr val="FF0000"/>
              </a:buClr>
              <a:buSzPct val="55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pl-PL" sz="36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>
                <a:srgbClr val="969696"/>
              </a:buClr>
              <a:buSzPct val="50000"/>
              <a:buFont typeface="Wingdings" pitchFamily="2" charset="2"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endParaRPr lang="en-GB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574675" lvl="2" indent="0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365125" algn="l"/>
                <a:tab pos="1279525" algn="l"/>
                <a:tab pos="2193925" algn="l"/>
                <a:tab pos="3108325" algn="l"/>
                <a:tab pos="4022725" algn="l"/>
                <a:tab pos="4937125" algn="l"/>
                <a:tab pos="5851525" algn="l"/>
                <a:tab pos="6765925" algn="l"/>
                <a:tab pos="7680325" algn="l"/>
                <a:tab pos="8594725" algn="l"/>
                <a:tab pos="9509125" algn="l"/>
                <a:tab pos="10423525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85800" y="1981200"/>
            <a:ext cx="8207375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Related activities</a:t>
            </a:r>
          </a:p>
          <a:p>
            <a:pPr marL="4572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 sz="2800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Scholarship and Training Fund</a:t>
            </a:r>
            <a:r>
              <a:rPr lang="pl-PL" b="1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 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Project „Polish-Norwegian Paths”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3 mobility projects</a:t>
            </a:r>
          </a:p>
          <a:p>
            <a:pPr marL="4572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FF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4 cooperation projects with Norwegian universities</a:t>
            </a:r>
          </a:p>
          <a:p>
            <a:pPr marL="4572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endParaRPr lang="pl-PL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16563"/>
            <a:ext cx="2971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516563"/>
            <a:ext cx="12192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0505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04800" y="1905000"/>
            <a:ext cx="84582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International promotion</a:t>
            </a:r>
          </a:p>
          <a:p>
            <a:pPr marL="190500" lvl="1" indent="0">
              <a:spcBef>
                <a:spcPts val="625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1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EAIE Copenhagen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Educational Fair and visits in Kazakhstan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Promotional trips to Japan, China, Korea</a:t>
            </a:r>
            <a:r>
              <a:rPr lang="en-GB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Contract with an international  recruiter</a:t>
            </a:r>
            <a:r>
              <a:rPr lang="pl-PL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Contract with SE and NO – medical studies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850" y="1981200"/>
            <a:ext cx="84963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76250" indent="-474663" algn="ctr">
              <a:buClrTx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Items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 </a:t>
            </a: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3-9 		NCU in brief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10-11 		External opportunities, legislation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13-16		Internal opportunities, documents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17-24		Structures and units; exchange and Erasmus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25-29		What we offer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30-32		Are we satissfied?</a:t>
            </a:r>
          </a:p>
          <a:p>
            <a:pPr marL="476250" indent="-474663">
              <a:lnSpc>
                <a:spcPct val="90000"/>
              </a:lnSpc>
              <a:spcBef>
                <a:spcPts val="600"/>
              </a:spcBef>
              <a:buClrTx/>
              <a:buSzPct val="60000"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		Info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23850" y="1916113"/>
            <a:ext cx="8458200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Difficulties and obstacles</a:t>
            </a:r>
          </a:p>
          <a:p>
            <a:pPr marL="190500" lvl="1" indent="0">
              <a:spcBef>
                <a:spcPts val="625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1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Unbalanced international exchange 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Low quality of in-coming students; </a:t>
            </a:r>
            <a:r>
              <a:rPr lang="pl-PL" i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EDU-tourism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Prejudice at home, few courses in English, language teaching policy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No East-West exchange financing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Qualification framework – too late and not yet implemented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905000"/>
            <a:ext cx="84582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Difficulties and obstacles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“Bolognisation of studies” regarded as a nuisance</a:t>
            </a:r>
          </a:p>
          <a:p>
            <a:pPr marL="190500" lvl="1" indent="0">
              <a:spcBef>
                <a:spcPts val="1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3+2 = decline in quality</a:t>
            </a:r>
            <a:r>
              <a:rPr lang="pl-PL" sz="2000">
                <a:solidFill>
                  <a:srgbClr val="FFFFFF"/>
                </a:solidFill>
                <a:ea typeface="Microsoft YaHei" charset="0"/>
                <a:cs typeface="Microsoft YaHei" charset="0"/>
              </a:rPr>
              <a:t> 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</a:p>
          <a:p>
            <a:pPr marL="190500" lvl="1" indent="0">
              <a:spcBef>
                <a:spcPts val="1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Less effects in „new” EU-countries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Difficult to catch up with US education standards</a:t>
            </a:r>
          </a:p>
          <a:p>
            <a:pPr marL="190500" lvl="1" indent="0">
              <a:spcBef>
                <a:spcPts val="1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also with China, Australia; No improvement in rankings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Brain drain and high unemployment rate among graduates</a:t>
            </a:r>
          </a:p>
          <a:p>
            <a:pPr marL="190500" lvl="1" indent="0">
              <a:spcBef>
                <a:spcPts val="1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universities as vocational schools?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23850" y="1916113"/>
            <a:ext cx="84582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Difficulties and obstacles</a:t>
            </a:r>
          </a:p>
          <a:p>
            <a:pPr marL="190500" lvl="1" indent="0">
              <a:spcBef>
                <a:spcPts val="625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1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>
              <a:solidFill>
                <a:srgbClr val="FFFFFF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Insufficient internationalisation of research 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Too few projects coordinated </a:t>
            </a:r>
          </a:p>
          <a:p>
            <a:pPr>
              <a:spcBef>
                <a:spcPts val="600"/>
              </a:spcBef>
              <a:buClrTx/>
              <a:buSzPct val="6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	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04800" y="1905000"/>
            <a:ext cx="84582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 algn="ctr">
              <a:spcBef>
                <a:spcPts val="20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Contact persons for TEMPUS –QATMI</a:t>
            </a:r>
          </a:p>
          <a:p>
            <a:pPr marL="190500" lvl="1" indent="0">
              <a:spcBef>
                <a:spcPts val="625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10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b="1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  <a:r>
              <a:rPr lang="pl-PL" b="1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</a:rPr>
              <a:t>Marta Wisniewska</a:t>
            </a:r>
            <a:r>
              <a:rPr lang="pl-PL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  <a:r>
              <a:rPr lang="pl-PL" b="1" u="sng">
                <a:solidFill>
                  <a:srgbClr val="00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mawi@umk.pl</a:t>
            </a:r>
          </a:p>
          <a:p>
            <a:pPr marL="190500" lvl="1" indent="0">
              <a:spcBef>
                <a:spcPts val="15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Responsible for outgoing students and educational projects</a:t>
            </a:r>
          </a:p>
          <a:p>
            <a:pPr marL="190500" lvl="1" indent="0">
              <a:spcBef>
                <a:spcPts val="625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1000" u="sng">
              <a:solidFill>
                <a:srgbClr val="00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Ewa Derkowska-Rybicka</a:t>
            </a:r>
            <a:r>
              <a:rPr lang="pl-PL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  <a:r>
              <a:rPr lang="pl-PL" b="1">
                <a:solidFill>
                  <a:srgbClr val="00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ewader@umk.pl</a:t>
            </a:r>
          </a:p>
          <a:p>
            <a:pPr marL="190500" lvl="1" indent="0"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Head of International Programmes Office &amp; Institutional LLP </a:t>
            </a:r>
            <a:r>
              <a:rPr lang="en-US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Co-ordinator</a:t>
            </a:r>
            <a:r>
              <a:rPr lang="pl-PL" b="1" u="sng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1905000"/>
            <a:ext cx="84582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Information</a:t>
            </a:r>
          </a:p>
          <a:p>
            <a:pPr marL="190500" lvl="1" indent="0" algn="ctr">
              <a:spcBef>
                <a:spcPts val="20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 u="sng">
                <a:solidFill>
                  <a:srgbClr val="00FFFF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www.umk.pl</a:t>
            </a: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  <a:hlinkClick r:id="rId3"/>
              </a:rPr>
              <a:t>incoming@erasmus.umk.pl</a:t>
            </a: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  <a:hlinkClick r:id="rId4"/>
              </a:rPr>
              <a:t>outgoing@erasmus.umk.pl</a:t>
            </a: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 u="sng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</a:rPr>
              <a:t>research@umk.pl</a:t>
            </a: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81000"/>
            <a:ext cx="14097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65113"/>
            <a:ext cx="7772400" cy="7635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latin typeface="Comic Sans MS" pitchFamily="66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505200" y="4581525"/>
            <a:ext cx="52117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Be invited </a:t>
            </a:r>
          </a:p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to Toruń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200">
              <a:solidFill>
                <a:srgbClr val="FFFF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1905000"/>
            <a:ext cx="8458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190500" lvl="1" indent="0">
              <a:spcBef>
                <a:spcPts val="225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3600">
              <a:solidFill>
                <a:srgbClr val="FFFFFF"/>
              </a:solidFill>
              <a:latin typeface="Comic Sans MS" pitchFamily="66" charset="0"/>
              <a:ea typeface="Microsoft YaHei" charset="0"/>
              <a:cs typeface="Microsoft YaHei" charset="0"/>
            </a:endParaRPr>
          </a:p>
          <a:p>
            <a:pPr marL="190500" lvl="1" indent="0" algn="ctr">
              <a:spcBef>
                <a:spcPts val="2000"/>
              </a:spcBef>
              <a:buClrTx/>
              <a:buSzPct val="55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marL="914400" lvl="2" indent="-531813">
              <a:lnSpc>
                <a:spcPct val="90000"/>
              </a:lnSpc>
              <a:spcBef>
                <a:spcPts val="800"/>
              </a:spcBef>
              <a:buClrTx/>
              <a:buSzPct val="50000"/>
              <a:buFontTx/>
              <a:buNone/>
              <a:tabLst>
                <a:tab pos="190500" algn="l"/>
                <a:tab pos="1104900" algn="l"/>
                <a:tab pos="2019300" algn="l"/>
                <a:tab pos="2933700" algn="l"/>
                <a:tab pos="3848100" algn="l"/>
                <a:tab pos="4762500" algn="l"/>
                <a:tab pos="5676900" algn="l"/>
                <a:tab pos="6591300" algn="l"/>
                <a:tab pos="7505700" algn="l"/>
                <a:tab pos="8420100" algn="l"/>
                <a:tab pos="9334500" algn="l"/>
                <a:tab pos="10248900" algn="l"/>
              </a:tabLst>
            </a:pP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095750" y="29527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31146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0067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9081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27813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33400" y="1981200"/>
            <a:ext cx="8031163" cy="441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7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Thank you for your attention!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FF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 algn="ctr">
              <a:lnSpc>
                <a:spcPct val="6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CC66"/>
                </a:solidFill>
                <a:latin typeface="Tahoma" pitchFamily="34" charset="0"/>
                <a:ea typeface="Microsoft YaHei" charset="0"/>
                <a:cs typeface="Microsoft YaHei" charset="0"/>
              </a:rPr>
              <a:t>          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CC66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7950"/>
            <a:ext cx="70866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354330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060575"/>
            <a:ext cx="441007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44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76250" indent="-474663" algn="ctr">
              <a:buClrTx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Established in 1945</a:t>
            </a:r>
          </a:p>
          <a:p>
            <a:pPr marL="476250" indent="-474663">
              <a:lnSpc>
                <a:spcPct val="90000"/>
              </a:lnSpc>
              <a:spcBef>
                <a:spcPts val="750"/>
              </a:spcBef>
              <a:buClr>
                <a:srgbClr val="969696"/>
              </a:buClr>
              <a:buSzPct val="60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000" b="1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</a:rPr>
              <a:t>16/17 faculties, 31 000</a:t>
            </a:r>
            <a:r>
              <a:rPr lang="en-GB" sz="3000" b="1">
                <a:solidFill>
                  <a:srgbClr val="FF0000"/>
                </a:solidFill>
                <a:latin typeface="Tahoma" pitchFamily="34" charset="0"/>
                <a:ea typeface="Microsoft YaHei" charset="0"/>
                <a:cs typeface="Microsoft YaHei" charset="0"/>
              </a:rPr>
              <a:t> students</a:t>
            </a:r>
          </a:p>
          <a:p>
            <a:pPr marL="665163" lvl="1" indent="0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50</a:t>
            </a:r>
            <a:r>
              <a:rPr lang="en-GB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% on campus = full time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, 50</a:t>
            </a:r>
            <a:r>
              <a:rPr lang="en-GB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% off campus = part</a:t>
            </a:r>
            <a:r>
              <a:rPr lang="pl-PL" sz="2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time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77 study courses, &gt;100 specialisations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21 doctoral courses (844 students)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75 post-diploma courses (1400 students)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MOST 100 outgoing, 20 incoming students/year</a:t>
            </a:r>
          </a:p>
          <a:p>
            <a:pPr marL="476250" indent="-474663">
              <a:lnSpc>
                <a:spcPct val="90000"/>
              </a:lnSpc>
              <a:spcBef>
                <a:spcPts val="750"/>
              </a:spcBef>
              <a:buClr>
                <a:srgbClr val="969696"/>
              </a:buClr>
              <a:buSzPct val="60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000" b="1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>425</a:t>
            </a:r>
            <a:r>
              <a:rPr lang="en-GB" sz="3000" b="1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>0 employees</a:t>
            </a:r>
          </a:p>
          <a:p>
            <a:pPr marL="665163" lvl="1" indent="0">
              <a:lnSpc>
                <a:spcPct val="90000"/>
              </a:lnSpc>
              <a:spcBef>
                <a:spcPts val="7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212</a:t>
            </a:r>
            <a:r>
              <a:rPr lang="en-GB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0 academic teachers</a:t>
            </a:r>
          </a:p>
          <a:p>
            <a:pPr marL="914400" lvl="2" indent="0">
              <a:lnSpc>
                <a:spcPct val="90000"/>
              </a:lnSpc>
              <a:spcBef>
                <a:spcPts val="600"/>
              </a:spcBef>
              <a:buClr>
                <a:srgbClr val="969696"/>
              </a:buClr>
              <a:buSzPct val="50000"/>
              <a:buFont typeface="Wingdings" pitchFamily="2" charset="2"/>
              <a:buChar char="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595</a:t>
            </a:r>
            <a:r>
              <a:rPr lang="en-GB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full professors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850" y="1981200"/>
            <a:ext cx="8496300" cy="391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76250" indent="-474663" algn="ctr">
              <a:buClrTx/>
              <a:buFontTx/>
              <a:buNone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NCU today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en-GB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The largest university in northern Poland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4</a:t>
            </a:r>
            <a:r>
              <a:rPr lang="pl-PL" sz="2800" baseline="30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</a:t>
            </a: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in the „</a:t>
            </a:r>
            <a:r>
              <a:rPr lang="pl-PL" sz="2800" i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Wprost</a:t>
            </a: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” and „Perspektywy” ranking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MBA course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University Affiliated High School – GiLA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Third Age University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Children’s University</a:t>
            </a:r>
          </a:p>
          <a:p>
            <a:pPr marL="476250" indent="-474663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476250" algn="l"/>
                <a:tab pos="1390650" algn="l"/>
                <a:tab pos="2305050" algn="l"/>
                <a:tab pos="3219450" algn="l"/>
                <a:tab pos="4133850" algn="l"/>
                <a:tab pos="5048250" algn="l"/>
                <a:tab pos="5962650" algn="l"/>
                <a:tab pos="6877050" algn="l"/>
                <a:tab pos="7791450" algn="l"/>
                <a:tab pos="8705850" algn="l"/>
                <a:tab pos="9620250" algn="l"/>
                <a:tab pos="10534650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University Museum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79425" y="1981200"/>
            <a:ext cx="835977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77813" indent="-276225" algn="ctr">
              <a:buClrTx/>
              <a:buFontTx/>
              <a:buNone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NCU today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Allianace Francaise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British Council Library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Jean Monet Centre of European Studies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en-GB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Centre for Polish Lang</a:t>
            </a: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.&amp;</a:t>
            </a:r>
            <a:r>
              <a:rPr lang="en-GB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Culture for Foreigners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Open&amp;Distance Learning Centre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FAMO Laboratory</a:t>
            </a:r>
          </a:p>
          <a:p>
            <a:pPr marL="277813" indent="-276225">
              <a:lnSpc>
                <a:spcPct val="90000"/>
              </a:lnSpc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Polar Research Station – Spitsbergen</a:t>
            </a:r>
          </a:p>
          <a:p>
            <a:pPr marL="277813" indent="-276225">
              <a:lnSpc>
                <a:spcPct val="90000"/>
              </a:lnSpc>
              <a:spcBef>
                <a:spcPts val="75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277813" algn="l"/>
                <a:tab pos="1192213" algn="l"/>
                <a:tab pos="2106613" algn="l"/>
                <a:tab pos="3021013" algn="l"/>
                <a:tab pos="3935413" algn="l"/>
                <a:tab pos="4849813" algn="l"/>
                <a:tab pos="5764213" algn="l"/>
                <a:tab pos="6678613" algn="l"/>
                <a:tab pos="7593013" algn="l"/>
                <a:tab pos="8507413" algn="l"/>
                <a:tab pos="9421813" algn="l"/>
                <a:tab pos="10336213" algn="l"/>
              </a:tabLst>
            </a:pPr>
            <a:r>
              <a:rPr lang="pl-PL" sz="28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10m Telescope in RSA</a:t>
            </a:r>
            <a:r>
              <a:rPr lang="pl-PL" sz="30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9425" y="1981200"/>
            <a:ext cx="8031163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4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Authorities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The Senate </a:t>
            </a: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(96 repr. incl. 14 students)</a:t>
            </a:r>
          </a:p>
          <a:p>
            <a:pPr algn="ctr">
              <a:spcBef>
                <a:spcPts val="7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800" b="1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Rector Magnificus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Vice-Rector for Education &amp; HR (QA)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6600"/>
                </a:solidFill>
                <a:latin typeface="Tahoma" pitchFamily="34" charset="0"/>
                <a:ea typeface="Microsoft YaHei" charset="0"/>
                <a:cs typeface="Microsoft YaHei" charset="0"/>
              </a:rPr>
              <a:t>Vice-Rector for Research &amp; Int. Relations (R&amp;D projects)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00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Vice-Rector for Students Affairs (SM Erasmus)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Vice-Rector for Development</a:t>
            </a:r>
          </a:p>
          <a:p>
            <a:pPr>
              <a:spcBef>
                <a:spcPts val="6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Vice-Rector for Collegium Medicum</a:t>
            </a:r>
          </a:p>
          <a:p>
            <a:pPr algn="ctr">
              <a:spcBef>
                <a:spcPts val="800"/>
              </a:spcBef>
              <a:buClr>
                <a:srgbClr val="969696"/>
              </a:buClr>
              <a:buSzPct val="60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>
                <a:solidFill>
                  <a:srgbClr val="FFFFFF"/>
                </a:solidFill>
                <a:latin typeface="Tahoma" pitchFamily="34" charset="0"/>
                <a:ea typeface="Microsoft YaHei" charset="0"/>
                <a:cs typeface="Microsoft YaHei" charset="0"/>
              </a:rPr>
              <a:t>Deans of Faculties - </a:t>
            </a:r>
            <a:r>
              <a:rPr lang="pl-PL" sz="32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QA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0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72400" cy="1236662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4800600"/>
            <a:ext cx="803116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l-PL" sz="3400">
              <a:solidFill>
                <a:srgbClr val="FF9900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09600" y="1981200"/>
            <a:ext cx="77724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457200" lvl="1" indent="0" algn="ctr">
              <a:spcBef>
                <a:spcPts val="225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 sz="3600">
                <a:solidFill>
                  <a:srgbClr val="FFFF00"/>
                </a:solidFill>
                <a:latin typeface="Tahoma" pitchFamily="34" charset="0"/>
                <a:ea typeface="Microsoft YaHei" charset="0"/>
                <a:cs typeface="Microsoft YaHei" charset="0"/>
              </a:rPr>
              <a:t>Major events</a:t>
            </a:r>
          </a:p>
          <a:p>
            <a:pPr marL="752475" lvl="2" indent="296863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&gt;90 conferences/year </a:t>
            </a:r>
          </a:p>
          <a:p>
            <a:pPr marL="1519238" lvl="3" indent="0">
              <a:lnSpc>
                <a:spcPct val="50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~10 international congresses</a:t>
            </a:r>
          </a:p>
          <a:p>
            <a:pPr marL="752475" lvl="2" indent="296863">
              <a:lnSpc>
                <a:spcPct val="75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Science and Art Festival</a:t>
            </a:r>
          </a:p>
          <a:p>
            <a:pPr marL="752475" lvl="2" indent="296863">
              <a:lnSpc>
                <a:spcPct val="75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Medicalia</a:t>
            </a:r>
          </a:p>
          <a:p>
            <a:pPr marL="752475" lvl="2" indent="296863">
              <a:lnSpc>
                <a:spcPct val="75000"/>
              </a:lnSpc>
              <a:spcBef>
                <a:spcPts val="150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Career Days</a:t>
            </a:r>
          </a:p>
          <a:p>
            <a:pPr marL="752475" lvl="2" indent="296863">
              <a:lnSpc>
                <a:spcPct val="50000"/>
              </a:lnSpc>
              <a:spcBef>
                <a:spcPts val="2250"/>
              </a:spcBef>
              <a:buClr>
                <a:srgbClr val="FF0000"/>
              </a:buClr>
              <a:buSzPct val="55000"/>
              <a:buFont typeface="Wingdings" pitchFamily="2" charset="2"/>
              <a:buChar char="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Higher Education </a:t>
            </a:r>
          </a:p>
          <a:p>
            <a:pPr marL="752475" lvl="2" indent="296863">
              <a:lnSpc>
                <a:spcPct val="50000"/>
              </a:lnSpc>
              <a:spcBef>
                <a:spcPts val="2000"/>
              </a:spcBef>
              <a:buClrTx/>
              <a:buSzPct val="55000"/>
              <a:buFontTx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pl-PL">
                <a:solidFill>
                  <a:srgbClr val="CCFF99"/>
                </a:solidFill>
                <a:latin typeface="Comic Sans MS" pitchFamily="66" charset="0"/>
                <a:ea typeface="Microsoft YaHei" charset="0"/>
                <a:cs typeface="Microsoft YaHei" charset="0"/>
              </a:rPr>
              <a:t>Promotion Fair</a:t>
            </a:r>
            <a: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  <a:t/>
            </a:r>
            <a:br>
              <a:rPr lang="pl-PL" sz="3200">
                <a:solidFill>
                  <a:srgbClr val="CCFF99"/>
                </a:solidFill>
                <a:latin typeface="Tahoma" pitchFamily="34" charset="0"/>
                <a:ea typeface="Microsoft YaHei" charset="0"/>
                <a:cs typeface="Microsoft YaHei" charset="0"/>
              </a:rPr>
            </a:br>
            <a:endParaRPr lang="pl-PL" sz="3200">
              <a:solidFill>
                <a:srgbClr val="CCFF99"/>
              </a:solidFill>
              <a:latin typeface="Tahoma" pitchFamily="34" charset="0"/>
              <a:ea typeface="Microsoft YaHei" charset="0"/>
              <a:cs typeface="Microsoft YaHei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90900"/>
            <a:ext cx="273685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464661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457200"/>
            <a:ext cx="12207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1295400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978525"/>
            <a:ext cx="17526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Microsoft YaHei"/>
      </a:majorFont>
      <a:minorFont>
        <a:latin typeface="Times New Roman"/>
        <a:ea typeface="Microsoft YaHei"/>
        <a:cs typeface="Microsoft YaHe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855</Words>
  <Application>Microsoft Office PowerPoint</Application>
  <PresentationFormat>Экран (4:3)</PresentationFormat>
  <Paragraphs>324</Paragraphs>
  <Slides>36</Slides>
  <Notes>36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Times New Roman</vt:lpstr>
      <vt:lpstr>Microsoft YaHei</vt:lpstr>
      <vt:lpstr>Lucida Sans Unicode</vt:lpstr>
      <vt:lpstr>Tahoma</vt:lpstr>
      <vt:lpstr>Comic Sans MS</vt:lpstr>
      <vt:lpstr>Wingdings</vt:lpstr>
      <vt:lpstr>Arial Unicode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UMK</dc:title>
  <dc:creator>Ewa</dc:creator>
  <cp:lastModifiedBy>Your User Name</cp:lastModifiedBy>
  <cp:revision>209</cp:revision>
  <cp:lastPrinted>1601-01-01T00:00:00Z</cp:lastPrinted>
  <dcterms:created xsi:type="dcterms:W3CDTF">2004-04-15T19:31:27Z</dcterms:created>
  <dcterms:modified xsi:type="dcterms:W3CDTF">2011-10-24T15:43:33Z</dcterms:modified>
</cp:coreProperties>
</file>